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461" r:id="rId3"/>
    <p:sldId id="463" r:id="rId4"/>
    <p:sldId id="464" r:id="rId5"/>
    <p:sldId id="465" r:id="rId6"/>
    <p:sldId id="473" r:id="rId7"/>
    <p:sldId id="474" r:id="rId8"/>
    <p:sldId id="475" r:id="rId9"/>
    <p:sldId id="476" r:id="rId10"/>
    <p:sldId id="477" r:id="rId11"/>
    <p:sldId id="4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121BDBE-AE49-D14B-B840-BB6A99F998B6}">
          <p14:sldIdLst>
            <p14:sldId id="257"/>
            <p14:sldId id="461"/>
            <p14:sldId id="463"/>
            <p14:sldId id="464"/>
            <p14:sldId id="465"/>
            <p14:sldId id="473"/>
            <p14:sldId id="474"/>
            <p14:sldId id="475"/>
            <p14:sldId id="476"/>
            <p14:sldId id="477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70803" autoAdjust="0"/>
  </p:normalViewPr>
  <p:slideViewPr>
    <p:cSldViewPr snapToGrid="0" snapToObjects="1">
      <p:cViewPr>
        <p:scale>
          <a:sx n="66" d="100"/>
          <a:sy n="66" d="100"/>
        </p:scale>
        <p:origin x="672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3184-CCAA-864C-A15F-25E23EE41F62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395C-2DAD-1F4F-8E57-AB4BFA24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0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F395C-2DAD-1F4F-8E57-AB4BFA24E7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F395C-2DAD-1F4F-8E57-AB4BFA24E7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F395C-2DAD-1F4F-8E57-AB4BFA24E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5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F395C-2DAD-1F4F-8E57-AB4BFA24E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F395C-2DAD-1F4F-8E57-AB4BFA24E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F395C-2DAD-1F4F-8E57-AB4BFA24E7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4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F395C-2DAD-1F4F-8E57-AB4BFA24E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E098643-9F29-1D42-B678-316D8D95BB6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5083C5-F7ED-2B43-8554-9E6A3B029E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091" y="1603536"/>
            <a:ext cx="8549658" cy="1470025"/>
          </a:xfrm>
        </p:spPr>
        <p:txBody>
          <a:bodyPr>
            <a:noAutofit/>
          </a:bodyPr>
          <a:lstStyle/>
          <a:p>
            <a:pPr algn="ctr"/>
            <a:r>
              <a:rPr lang="en-US" sz="3700" dirty="0"/>
              <a:t>Deviance zones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4072" y="4012462"/>
            <a:ext cx="5166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Lindsay Mayka</a:t>
            </a:r>
          </a:p>
          <a:p>
            <a:pPr algn="ctr"/>
            <a:r>
              <a:rPr lang="en-US" sz="2400" dirty="0"/>
              <a:t>Associate Professor of Government</a:t>
            </a:r>
          </a:p>
          <a:p>
            <a:pPr algn="ctr"/>
            <a:r>
              <a:rPr lang="en-US" sz="2400" dirty="0"/>
              <a:t>Colby College</a:t>
            </a:r>
          </a:p>
          <a:p>
            <a:pPr algn="ctr"/>
            <a:r>
              <a:rPr lang="en-US" sz="2400" dirty="0" err="1"/>
              <a:t>LRMayka@colby.edu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3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40BD-0F32-1A10-47AB-50F0052D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Responses: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B84EB-27BE-C9F2-576C-49750FC4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Carrots</a:t>
            </a:r>
            <a:r>
              <a:rPr lang="en-US" dirty="0"/>
              <a:t>: </a:t>
            </a:r>
            <a:r>
              <a:rPr lang="en-US" kern="100" dirty="0"/>
              <a:t>Effective social and economic policies to reduce the root causes of the social problem</a:t>
            </a:r>
            <a:endParaRPr lang="en-US" dirty="0"/>
          </a:p>
          <a:p>
            <a:r>
              <a:rPr lang="en-US" b="1" dirty="0"/>
              <a:t>Sticks</a:t>
            </a:r>
            <a:r>
              <a:rPr lang="en-US" dirty="0"/>
              <a:t>: </a:t>
            </a:r>
            <a:r>
              <a:rPr lang="en-US" kern="100" dirty="0"/>
              <a:t>N/A: state violence undermines the goals of inclusion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9CF8F-9B1A-2D05-49CE-1AE00587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33" y="3717091"/>
            <a:ext cx="4559534" cy="28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44" y="310896"/>
            <a:ext cx="8566378" cy="1118510"/>
          </a:xfrm>
        </p:spPr>
        <p:txBody>
          <a:bodyPr>
            <a:noAutofit/>
          </a:bodyPr>
          <a:lstStyle/>
          <a:p>
            <a:r>
              <a:rPr lang="en-US" dirty="0"/>
              <a:t>Future Directions for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4" y="1543049"/>
            <a:ext cx="8088109" cy="5314951"/>
          </a:xfrm>
          <a:noFill/>
        </p:spPr>
        <p:txBody>
          <a:bodyPr>
            <a:normAutofit/>
          </a:bodyPr>
          <a:lstStyle/>
          <a:p>
            <a:r>
              <a:rPr lang="en-US" dirty="0"/>
              <a:t>Do I need to develop (and test?) hypotheses to explain </a:t>
            </a:r>
            <a:r>
              <a:rPr lang="en-US" i="1" dirty="0"/>
              <a:t>why</a:t>
            </a:r>
            <a:r>
              <a:rPr lang="en-US" dirty="0"/>
              <a:t> states pursue different responses?</a:t>
            </a:r>
          </a:p>
          <a:p>
            <a:pPr lvl="1"/>
            <a:r>
              <a:rPr lang="en-US" dirty="0"/>
              <a:t>If so, what empirical evidence would I need?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What other cases can I use to illustrate?</a:t>
            </a:r>
          </a:p>
          <a:p>
            <a:endParaRPr lang="en-US" dirty="0"/>
          </a:p>
          <a:p>
            <a:r>
              <a:rPr lang="en-US" dirty="0"/>
              <a:t>Mapping out a research agenda: what questions to raise for further research?</a:t>
            </a:r>
          </a:p>
          <a:p>
            <a:endParaRPr lang="en-US" sz="10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8460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A5D8-B12D-7E3E-8A9D-D385978B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Politics of Deviance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01ABB-77E1-5FE3-DA96-08A4072C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Deviance zones: territorial spaces that are sites of deviant behavior by highly stigmatized groups</a:t>
            </a:r>
          </a:p>
          <a:p>
            <a:pPr marL="274320" lvl="1" indent="0">
              <a:buNone/>
            </a:pPr>
            <a:endParaRPr lang="en-US" sz="500" dirty="0"/>
          </a:p>
          <a:p>
            <a:r>
              <a:rPr lang="en-US" sz="2200" dirty="0"/>
              <a:t>Found in contexts of high social inequality – both Global South and Global North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CD5F4-745D-85B2-57FD-02F82021E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122420"/>
            <a:ext cx="4070143" cy="2430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DFD9E-A86E-302F-1A07-0628C95C2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71" y="4122420"/>
            <a:ext cx="3657600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363A-5CF9-9EDF-B9D1-DEDFD937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Who: Highly Stigmatized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0F0A-2DB0-B5C2-D2D3-2F4EC3A26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Populated by groups subject to high levels of stigma: those marginalized by the marginalized</a:t>
            </a:r>
          </a:p>
          <a:p>
            <a:pPr lvl="1"/>
            <a:r>
              <a:rPr lang="en-US" dirty="0"/>
              <a:t>Seen as morally deficient and threatening</a:t>
            </a:r>
          </a:p>
          <a:p>
            <a:pPr lvl="1"/>
            <a:r>
              <a:rPr lang="en-US" dirty="0"/>
              <a:t>Examples: people experiencing homelessness, drug users, sex workers, street kids, Roma, trans people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Contrasted with upstanding citizens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EFC8-5B54-02E0-E587-77749F65E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07" y="4301388"/>
            <a:ext cx="3389824" cy="2251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119EE3-C0AF-940C-C78C-FD9C35C45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945" y="4301387"/>
            <a:ext cx="2552052" cy="22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7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FED1-D727-17DB-8F7B-27749B4C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What: Deviant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B68-C09A-A004-04B0-2D417B6B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Epicenter of illicit and/or disorderly behavior</a:t>
            </a:r>
          </a:p>
          <a:p>
            <a:pPr lvl="1"/>
            <a:r>
              <a:rPr lang="en-US" dirty="0"/>
              <a:t>Examples: violent crime, drug sales and consumption, prostitution, littering, public urination/defecation, recycling</a:t>
            </a:r>
          </a:p>
          <a:p>
            <a:pPr lvl="1"/>
            <a:r>
              <a:rPr lang="en-US" dirty="0"/>
              <a:t>Often involves criminal organizations</a:t>
            </a:r>
          </a:p>
          <a:p>
            <a:pPr lvl="1"/>
            <a:endParaRPr lang="en-US" sz="1000" dirty="0"/>
          </a:p>
          <a:p>
            <a:r>
              <a:rPr lang="en-US" sz="2200" dirty="0"/>
              <a:t>Presented as security </a:t>
            </a:r>
            <a:r>
              <a:rPr lang="en-US" sz="2200" i="1" dirty="0"/>
              <a:t>and</a:t>
            </a:r>
            <a:r>
              <a:rPr lang="en-US" sz="2200" dirty="0"/>
              <a:t> moral threat to upstanding citizens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460EC-78A6-4728-FC25-271FEA58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99207"/>
            <a:ext cx="3587858" cy="2690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762B3-A877-F1F2-4CF5-600B54961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94" y="4138047"/>
            <a:ext cx="4373106" cy="21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A4A3-D0EE-EDD8-A32D-E0FF510C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Where: Delimited Territorial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28CF-0D3D-835E-14CA-3C29974D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Stigmatized groups and deviant behavior is contained within a specific territory </a:t>
            </a:r>
          </a:p>
          <a:p>
            <a:pPr lvl="1"/>
            <a:r>
              <a:rPr lang="en-US" dirty="0"/>
              <a:t>Zone becomes synonymous with threat of deviance </a:t>
            </a:r>
          </a:p>
          <a:p>
            <a:pPr lvl="1"/>
            <a:r>
              <a:rPr lang="en-US" dirty="0"/>
              <a:t>Examples: El Bronx (Bogotá), </a:t>
            </a:r>
            <a:r>
              <a:rPr lang="en-US" dirty="0" err="1"/>
              <a:t>Cracolândia</a:t>
            </a:r>
            <a:r>
              <a:rPr lang="en-US" dirty="0"/>
              <a:t> (São Paulo), Tenderloin (SF), El Bordo (Tijuana), Roma camps in </a:t>
            </a:r>
            <a:r>
              <a:rPr lang="en-US" dirty="0" err="1"/>
              <a:t>Bobigny</a:t>
            </a:r>
            <a:r>
              <a:rPr lang="en-US" dirty="0"/>
              <a:t> (Paris)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B3127-D1A4-EBC0-1E7B-CD1AB827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216" y="3697636"/>
            <a:ext cx="3705819" cy="27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0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5D3D-0A48-074B-D0CB-2B2C1690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Responses to Deviance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186B-697F-E16A-AF25-73AE43FC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88397"/>
          </a:xfrm>
        </p:spPr>
        <p:txBody>
          <a:bodyPr/>
          <a:lstStyle/>
          <a:p>
            <a:r>
              <a:rPr lang="en-US" dirty="0"/>
              <a:t>How do states respond to deviance zones?</a:t>
            </a:r>
          </a:p>
          <a:p>
            <a:pPr lvl="1"/>
            <a:r>
              <a:rPr lang="en-US" dirty="0"/>
              <a:t>Four potential responses from state with distinct objectives</a:t>
            </a:r>
          </a:p>
          <a:p>
            <a:pPr lvl="1"/>
            <a:r>
              <a:rPr lang="en-US" dirty="0"/>
              <a:t>Strategies: carrots and sticks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A46CB-4E64-FBD9-A12F-20075D651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785" y="3239145"/>
            <a:ext cx="5056429" cy="30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E9C6-5F63-9965-99AE-7B277804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Responses: Containment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24627-9E8B-C86C-590B-38B7DE95B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Carrots</a:t>
            </a:r>
            <a:r>
              <a:rPr lang="en-US" dirty="0"/>
              <a:t>: </a:t>
            </a:r>
            <a:r>
              <a:rPr lang="en-US" kern="100" dirty="0"/>
              <a:t>Concentrating social services in the deviance zone to prevent people from leaving</a:t>
            </a:r>
            <a:r>
              <a:rPr lang="en-US" dirty="0"/>
              <a:t> </a:t>
            </a:r>
          </a:p>
          <a:p>
            <a:r>
              <a:rPr lang="en-US" b="1" dirty="0"/>
              <a:t>Sticks</a:t>
            </a:r>
            <a:r>
              <a:rPr lang="en-US" dirty="0"/>
              <a:t>: </a:t>
            </a:r>
            <a:r>
              <a:rPr lang="en-US" kern="100" dirty="0"/>
              <a:t>Use of state violence to discourage people from leaving deviance zone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04356-8271-A3D2-C2E0-4B62BC135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66" y="3537488"/>
            <a:ext cx="4409268" cy="29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F4D6-3DA3-DE7B-4F66-5C255A8E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Responses: Dispersion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C9BE3-A896-BFF0-81B0-D1D0807A9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Carrots</a:t>
            </a:r>
            <a:r>
              <a:rPr lang="en-US" dirty="0"/>
              <a:t>: </a:t>
            </a:r>
            <a:r>
              <a:rPr lang="en-US" kern="100" dirty="0"/>
              <a:t>Move services away from deviance zone and/or providing benefits to encourage people to leave</a:t>
            </a:r>
            <a:endParaRPr lang="en-US" dirty="0"/>
          </a:p>
          <a:p>
            <a:r>
              <a:rPr lang="en-US" b="1" dirty="0"/>
              <a:t>Sticks</a:t>
            </a:r>
            <a:r>
              <a:rPr lang="en-US" dirty="0"/>
              <a:t>: </a:t>
            </a:r>
            <a:r>
              <a:rPr lang="en-US" kern="100" dirty="0"/>
              <a:t>Police violence, harassment to prevent people from concentrating a deviance zone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FCB25-DB7F-A47F-44F1-3CCE0A7A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39" y="3394448"/>
            <a:ext cx="4628721" cy="30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92E3-A377-2290-0F3D-0113CEF7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Responses: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518C3-505D-DF50-3635-8EDB05B2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Carrots</a:t>
            </a:r>
            <a:r>
              <a:rPr lang="en-US" dirty="0"/>
              <a:t>: </a:t>
            </a:r>
            <a:r>
              <a:rPr lang="en-US" kern="100" dirty="0"/>
              <a:t>N/A: primarily relies on force because denies citizenship of marginalized group</a:t>
            </a:r>
            <a:endParaRPr lang="en-US" dirty="0"/>
          </a:p>
          <a:p>
            <a:r>
              <a:rPr lang="en-US" b="1" dirty="0"/>
              <a:t>Sticks</a:t>
            </a:r>
            <a:r>
              <a:rPr lang="en-US" dirty="0"/>
              <a:t>: </a:t>
            </a:r>
            <a:r>
              <a:rPr lang="en-US" kern="100" dirty="0"/>
              <a:t>State violence to eliminate disorder and/or stigmatized groups 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B5D77-95B9-C299-E0ED-2C3D0E90B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54" y="3570062"/>
            <a:ext cx="4355024" cy="29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28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9852</TotalTime>
  <Words>413</Words>
  <Application>Microsoft Macintosh PowerPoint</Application>
  <PresentationFormat>On-screen Show (4:3)</PresentationFormat>
  <Paragraphs>56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Clarity</vt:lpstr>
      <vt:lpstr>Deviance zones</vt:lpstr>
      <vt:lpstr>Politics of Deviance Zones</vt:lpstr>
      <vt:lpstr>Who: Highly Stigmatized Groups</vt:lpstr>
      <vt:lpstr>What: Deviant Behavior</vt:lpstr>
      <vt:lpstr>Where: Delimited Territorial Space</vt:lpstr>
      <vt:lpstr>State Responses to Deviance Zones</vt:lpstr>
      <vt:lpstr>State Responses: Containment</vt:lpstr>
      <vt:lpstr>State Responses: Dispersion</vt:lpstr>
      <vt:lpstr>State Responses: Elimination</vt:lpstr>
      <vt:lpstr>State Responses: Inclusion</vt:lpstr>
      <vt:lpstr>Future Directions for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Policymaking and Interest Representation in Democratic Brazil</dc:title>
  <dc:creator>Lindsay Mayka</dc:creator>
  <cp:lastModifiedBy>Lindsay Mayka</cp:lastModifiedBy>
  <cp:revision>171</cp:revision>
  <dcterms:created xsi:type="dcterms:W3CDTF">2017-04-27T22:59:40Z</dcterms:created>
  <dcterms:modified xsi:type="dcterms:W3CDTF">2025-06-26T18:26:57Z</dcterms:modified>
</cp:coreProperties>
</file>